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e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256" r:id="rId3"/>
    <p:sldId id="262" r:id="rId4"/>
    <p:sldId id="310" r:id="rId5"/>
    <p:sldId id="339" r:id="rId6"/>
    <p:sldId id="337" r:id="rId7"/>
    <p:sldId id="309" r:id="rId8"/>
    <p:sldId id="312" r:id="rId9"/>
    <p:sldId id="313" r:id="rId10"/>
    <p:sldId id="315" r:id="rId11"/>
    <p:sldId id="314" r:id="rId12"/>
    <p:sldId id="318" r:id="rId13"/>
    <p:sldId id="319" r:id="rId14"/>
    <p:sldId id="320" r:id="rId15"/>
    <p:sldId id="321" r:id="rId16"/>
    <p:sldId id="322" r:id="rId17"/>
    <p:sldId id="338" r:id="rId18"/>
    <p:sldId id="334" r:id="rId19"/>
    <p:sldId id="335" r:id="rId20"/>
    <p:sldId id="330" r:id="rId21"/>
    <p:sldId id="329" r:id="rId22"/>
    <p:sldId id="332" r:id="rId23"/>
    <p:sldId id="308" r:id="rId24"/>
    <p:sldId id="299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Добро пожаловать!" id="{E75E278A-FF0E-49A4-B170-79828D63BBAD}">
          <p14:sldIdLst>
            <p14:sldId id="256"/>
          </p14:sldIdLst>
        </p14:section>
        <p14:section name="Design, Impress, Work Together" id="{B9B51309-D148-4332-87C2-07BE32FBCA3B}">
          <p14:sldIdLst>
            <p14:sldId id="262"/>
            <p14:sldId id="310"/>
            <p14:sldId id="339"/>
            <p14:sldId id="337"/>
            <p14:sldId id="309"/>
            <p14:sldId id="312"/>
            <p14:sldId id="313"/>
            <p14:sldId id="315"/>
            <p14:sldId id="314"/>
            <p14:sldId id="318"/>
            <p14:sldId id="319"/>
            <p14:sldId id="320"/>
            <p14:sldId id="321"/>
            <p14:sldId id="322"/>
            <p14:sldId id="338"/>
            <p14:sldId id="334"/>
            <p14:sldId id="335"/>
            <p14:sldId id="330"/>
            <p14:sldId id="329"/>
            <p14:sldId id="332"/>
            <p14:sldId id="308"/>
          </p14:sldIdLst>
        </p14:section>
        <p14:section name="Additional notes" id="{2CC34DB2-6590-42C0-AD4B-A04C6060184E}">
          <p14:sldIdLst>
            <p14:sldId id="299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hor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5"/>
    <a:srgbClr val="DDDDDD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7" autoAdjust="0"/>
    <p:restoredTop sz="96272" autoAdjust="0"/>
  </p:normalViewPr>
  <p:slideViewPr>
    <p:cSldViewPr snapToGrid="0">
      <p:cViewPr varScale="1">
        <p:scale>
          <a:sx n="154" d="100"/>
          <a:sy n="154" d="100"/>
        </p:scale>
        <p:origin x="584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8B867-C0E9-4677-A1E6-26A91062B287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45933-9244-4FF4-949C-8BEE462098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76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DF61EA0F-A667-4B49-8422-0062BC55E249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00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9635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04812" y="1098352"/>
            <a:ext cx="11787188" cy="4661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31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289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Образец текста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Второй уровень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Третий уровень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Четвертый уровень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Образец текста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Второй уровень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Третий уровень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Четвертый уровень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Образец текста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Второй уровень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Третий уровень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Четвертый уровень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Образец текста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Второй уровень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Третий уровень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Четвертый уровень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Образец текста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Второй уровень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Третий уровень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Четвертый уровень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ru-RU" smtClean="0"/>
              <a:t>18.03.2019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557043"/>
            <a:ext cx="12192000" cy="1171977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</a:pPr>
            <a:r>
              <a:rPr lang="uk-UA" sz="3650" dirty="0">
                <a:latin typeface="Segoe UI Light" panose="020B0502040204020203" pitchFamily="34" charset="0"/>
                <a:cs typeface="Times New Roman" panose="02020603050405020304" pitchFamily="18" charset="0"/>
              </a:rPr>
              <a:t>«</a:t>
            </a:r>
            <a:r>
              <a:rPr lang="en-US" sz="3650" dirty="0">
                <a:latin typeface="Segoe UI Light" panose="020B0502040204020203" pitchFamily="34" charset="0"/>
                <a:cs typeface="Times New Roman" panose="02020603050405020304" pitchFamily="18" charset="0"/>
              </a:rPr>
              <a:t>Introduction to WebRTC</a:t>
            </a:r>
            <a:br>
              <a:rPr lang="en-US" sz="3650" dirty="0">
                <a:latin typeface="Segoe UI Light" panose="020B0502040204020203" pitchFamily="34" charset="0"/>
                <a:cs typeface="Times New Roman" panose="02020603050405020304" pitchFamily="18" charset="0"/>
              </a:rPr>
            </a:br>
            <a:r>
              <a:rPr lang="en-US" sz="3650" dirty="0">
                <a:latin typeface="Segoe UI Light" panose="020B0502040204020203" pitchFamily="34" charset="0"/>
                <a:cs typeface="Times New Roman" panose="02020603050405020304" pitchFamily="18" charset="0"/>
              </a:rPr>
              <a:t>(Web Real-Time Communication)</a:t>
            </a:r>
            <a:r>
              <a:rPr lang="uk-UA" sz="3650" dirty="0">
                <a:latin typeface="Segoe UI Light" panose="020B0502040204020203" pitchFamily="34" charset="0"/>
                <a:cs typeface="Times New Roman" panose="02020603050405020304" pitchFamily="18" charset="0"/>
              </a:rPr>
              <a:t>»</a:t>
            </a:r>
            <a:endParaRPr lang="ru-RU" sz="3650" b="0" i="0" dirty="0">
              <a:solidFill>
                <a:schemeClr val="bg1"/>
              </a:solidFill>
              <a:latin typeface="Segoe UI Ligh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804550" y="5707898"/>
            <a:ext cx="5940345" cy="6221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endParaRPr lang="ru-RU" sz="2400" dirty="0">
              <a:solidFill>
                <a:srgbClr val="FF0000"/>
              </a:solidFill>
              <a:latin typeface="Times New Roman" panose="02020603050405020304" pitchFamily="18" charset="0"/>
              <a:ea typeface="Roboto Condensed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3600" b="0" i="0" dirty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WebRTC internal structure</a:t>
            </a:r>
            <a:endParaRPr lang="ru-RU" sz="36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754" y="505675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3</a:t>
            </a:r>
            <a:endParaRPr lang="uk-UA" sz="320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97425" y="2014330"/>
            <a:ext cx="145715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551" y="1921564"/>
            <a:ext cx="6891131" cy="447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49716" y="1431290"/>
            <a:ext cx="469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WebRTC technology for secured communication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319786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776083"/>
            <a:ext cx="12192000" cy="5410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algn="ctr"/>
            <a:r>
              <a:rPr lang="en-US" sz="3516" b="1" i="1" spc="91" dirty="0">
                <a:solidFill>
                  <a:srgbClr val="323332"/>
                </a:solidFill>
                <a:latin typeface="Arial"/>
                <a:cs typeface="Arial"/>
              </a:rPr>
              <a:t>A world without routers(NAT) and firewalls</a:t>
            </a:r>
            <a:endParaRPr sz="3516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5500" y="1893094"/>
            <a:ext cx="8001000" cy="1884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TextBox 4"/>
          <p:cNvSpPr txBox="1"/>
          <p:nvPr/>
        </p:nvSpPr>
        <p:spPr>
          <a:xfrm>
            <a:off x="4476333" y="324799"/>
            <a:ext cx="3236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Technical details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3510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63391" y="348258"/>
            <a:ext cx="6303466" cy="687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77" b="1" spc="-70" dirty="0">
                <a:solidFill>
                  <a:srgbClr val="252525"/>
                </a:solidFill>
                <a:latin typeface="Arial"/>
                <a:cs typeface="Arial"/>
              </a:rPr>
              <a:t>NAT: </a:t>
            </a:r>
            <a:r>
              <a:rPr sz="1477" b="1" dirty="0">
                <a:solidFill>
                  <a:srgbClr val="252525"/>
                </a:solidFill>
                <a:latin typeface="Arial"/>
                <a:cs typeface="Arial"/>
              </a:rPr>
              <a:t>Network address</a:t>
            </a:r>
            <a:r>
              <a:rPr sz="1477" b="1" spc="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77" b="1" dirty="0">
                <a:solidFill>
                  <a:srgbClr val="252525"/>
                </a:solidFill>
                <a:latin typeface="Arial"/>
                <a:cs typeface="Arial"/>
              </a:rPr>
              <a:t>translation</a:t>
            </a:r>
            <a:endParaRPr sz="1477"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512" dirty="0">
              <a:latin typeface="Times New Roman"/>
              <a:cs typeface="Times New Roman"/>
            </a:endParaRPr>
          </a:p>
          <a:p>
            <a:pPr marL="8929"/>
            <a:r>
              <a:rPr sz="1477" b="1" spc="-39" dirty="0">
                <a:solidFill>
                  <a:srgbClr val="252525"/>
                </a:solidFill>
                <a:latin typeface="Arial"/>
                <a:cs typeface="Arial"/>
              </a:rPr>
              <a:t>NAT </a:t>
            </a:r>
            <a:r>
              <a:rPr sz="1477" b="1" dirty="0">
                <a:solidFill>
                  <a:srgbClr val="252525"/>
                </a:solidFill>
                <a:latin typeface="Arial"/>
                <a:cs typeface="Arial"/>
              </a:rPr>
              <a:t>—</a:t>
            </a:r>
            <a:r>
              <a:rPr lang="en-US" sz="1477" b="1" dirty="0">
                <a:solidFill>
                  <a:srgbClr val="252525"/>
                </a:solidFill>
                <a:latin typeface="Arial"/>
                <a:cs typeface="Arial"/>
              </a:rPr>
              <a:t> it is a router, translator, firewall</a:t>
            </a:r>
            <a:endParaRPr sz="1477" dirty="0">
              <a:latin typeface="Arial"/>
              <a:cs typeface="Arial"/>
            </a:endParaRPr>
          </a:p>
        </p:txBody>
      </p:sp>
      <p:pic>
        <p:nvPicPr>
          <p:cNvPr id="2050" name="Picture 2" descr="Картинки по запросу nat internet">
            <a:extLst>
              <a:ext uri="{FF2B5EF4-FFF2-40B4-BE49-F238E27FC236}">
                <a16:creationId xmlns:a16="http://schemas.microsoft.com/office/drawing/2014/main" id="{68CA438B-37B3-A74B-8129-89DAC7DC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87" y="1911326"/>
            <a:ext cx="7854026" cy="39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60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4303931"/>
            <a:ext cx="12192000" cy="516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87696" marR="3572" indent="-2178766" algn="ctr">
              <a:lnSpc>
                <a:spcPct val="101699"/>
              </a:lnSpc>
            </a:pPr>
            <a:r>
              <a:rPr lang="en-US" sz="3516" b="1" i="1" spc="-137" dirty="0">
                <a:solidFill>
                  <a:srgbClr val="323332"/>
                </a:solidFill>
                <a:latin typeface="Arial"/>
                <a:cs typeface="Arial"/>
              </a:rPr>
              <a:t>Establishing a connection between devices</a:t>
            </a:r>
            <a:endParaRPr sz="3516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79414" y="526852"/>
            <a:ext cx="8233172" cy="2169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58136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8993" y="308939"/>
            <a:ext cx="7558149" cy="54104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354050"/>
            <a:r>
              <a:rPr lang="en-US" sz="3516" spc="-116" dirty="0"/>
              <a:t>Types of signaling messages</a:t>
            </a:r>
            <a:endParaRPr sz="3516" dirty="0"/>
          </a:p>
        </p:txBody>
      </p:sp>
      <p:sp>
        <p:nvSpPr>
          <p:cNvPr id="3" name="object 3"/>
          <p:cNvSpPr txBox="1"/>
          <p:nvPr/>
        </p:nvSpPr>
        <p:spPr>
          <a:xfrm>
            <a:off x="1791891" y="2000250"/>
            <a:ext cx="8260854" cy="38304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4692" indent="-535762">
              <a:buAutoNum type="arabicPeriod"/>
              <a:tabLst>
                <a:tab pos="545138" algn="l"/>
              </a:tabLst>
            </a:pPr>
            <a:r>
              <a:rPr lang="en-US" sz="3797" spc="-42" dirty="0">
                <a:latin typeface="Arial"/>
                <a:cs typeface="Arial"/>
              </a:rPr>
              <a:t>Offer for a call </a:t>
            </a:r>
            <a:r>
              <a:rPr sz="3797" spc="-11" dirty="0">
                <a:latin typeface="Arial"/>
                <a:cs typeface="Arial"/>
              </a:rPr>
              <a:t>(offer)</a:t>
            </a:r>
            <a:endParaRPr sz="3797" dirty="0">
              <a:latin typeface="Arial"/>
              <a:cs typeface="Arial"/>
            </a:endParaRPr>
          </a:p>
          <a:p>
            <a:pPr>
              <a:spcBef>
                <a:spcPts val="21"/>
              </a:spcBef>
              <a:buFont typeface="Arial"/>
              <a:buAutoNum type="arabicPeriod"/>
            </a:pPr>
            <a:endParaRPr sz="3234" dirty="0">
              <a:latin typeface="Times New Roman"/>
              <a:cs typeface="Times New Roman"/>
            </a:endParaRPr>
          </a:p>
          <a:p>
            <a:pPr marL="544692" indent="-535762">
              <a:buAutoNum type="arabicPeriod"/>
              <a:tabLst>
                <a:tab pos="545138" algn="l"/>
              </a:tabLst>
            </a:pPr>
            <a:r>
              <a:rPr lang="en-US" sz="3797" spc="-91" dirty="0">
                <a:latin typeface="Arial"/>
                <a:cs typeface="Arial"/>
              </a:rPr>
              <a:t>Answer for a call</a:t>
            </a:r>
            <a:r>
              <a:rPr sz="3797" spc="172" dirty="0">
                <a:latin typeface="Arial"/>
                <a:cs typeface="Arial"/>
              </a:rPr>
              <a:t> </a:t>
            </a:r>
            <a:r>
              <a:rPr sz="3797" spc="-4" dirty="0">
                <a:latin typeface="Arial"/>
                <a:cs typeface="Arial"/>
              </a:rPr>
              <a:t>(answer)</a:t>
            </a:r>
            <a:endParaRPr sz="3797" dirty="0">
              <a:latin typeface="Arial"/>
              <a:cs typeface="Arial"/>
            </a:endParaRPr>
          </a:p>
          <a:p>
            <a:pPr>
              <a:spcBef>
                <a:spcPts val="21"/>
              </a:spcBef>
              <a:buFont typeface="Arial"/>
              <a:buAutoNum type="arabicPeriod"/>
            </a:pPr>
            <a:endParaRPr sz="3234" dirty="0">
              <a:latin typeface="Times New Roman"/>
              <a:cs typeface="Times New Roman"/>
            </a:endParaRPr>
          </a:p>
          <a:p>
            <a:pPr marL="544692" indent="-535762">
              <a:buAutoNum type="arabicPeriod"/>
              <a:tabLst>
                <a:tab pos="545138" algn="l"/>
              </a:tabLst>
            </a:pPr>
            <a:r>
              <a:rPr lang="en-US" sz="3797" spc="-14" dirty="0">
                <a:latin typeface="Arial"/>
                <a:cs typeface="Arial"/>
              </a:rPr>
              <a:t>System messages </a:t>
            </a:r>
            <a:r>
              <a:rPr sz="3797" spc="49" dirty="0">
                <a:latin typeface="Arial"/>
                <a:cs typeface="Arial"/>
              </a:rPr>
              <a:t>(</a:t>
            </a:r>
            <a:r>
              <a:rPr lang="en-US" sz="3797" spc="49" dirty="0">
                <a:latin typeface="Arial"/>
                <a:cs typeface="Arial"/>
              </a:rPr>
              <a:t>hang up, reject</a:t>
            </a:r>
            <a:r>
              <a:rPr sz="3797" spc="49" dirty="0">
                <a:latin typeface="Arial"/>
                <a:cs typeface="Arial"/>
              </a:rPr>
              <a:t>)</a:t>
            </a:r>
            <a:endParaRPr sz="3797" dirty="0">
              <a:latin typeface="Arial"/>
              <a:cs typeface="Arial"/>
            </a:endParaRPr>
          </a:p>
          <a:p>
            <a:pPr>
              <a:spcBef>
                <a:spcPts val="21"/>
              </a:spcBef>
              <a:buFont typeface="Arial"/>
              <a:buAutoNum type="arabicPeriod"/>
            </a:pPr>
            <a:endParaRPr sz="3234" dirty="0">
              <a:latin typeface="Times New Roman"/>
              <a:cs typeface="Times New Roman"/>
            </a:endParaRPr>
          </a:p>
          <a:p>
            <a:pPr marL="544692" indent="-535762">
              <a:buAutoNum type="arabicPeriod"/>
              <a:tabLst>
                <a:tab pos="545138" algn="l"/>
              </a:tabLst>
            </a:pPr>
            <a:r>
              <a:rPr sz="3797" spc="-74" dirty="0">
                <a:latin typeface="Arial"/>
                <a:cs typeface="Arial"/>
              </a:rPr>
              <a:t>ICE</a:t>
            </a:r>
            <a:r>
              <a:rPr sz="3797" spc="-63" dirty="0">
                <a:latin typeface="Arial"/>
                <a:cs typeface="Arial"/>
              </a:rPr>
              <a:t> </a:t>
            </a:r>
            <a:r>
              <a:rPr lang="en-US" sz="3797" spc="-56" dirty="0">
                <a:latin typeface="Arial"/>
                <a:cs typeface="Arial"/>
              </a:rPr>
              <a:t>candidates</a:t>
            </a:r>
            <a:endParaRPr sz="379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773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8993" y="308939"/>
            <a:ext cx="7558149" cy="54104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318421"/>
            <a:r>
              <a:rPr sz="3516" spc="-67" dirty="0"/>
              <a:t>ICE</a:t>
            </a:r>
            <a:r>
              <a:rPr sz="3516" spc="-63" dirty="0"/>
              <a:t> </a:t>
            </a:r>
            <a:r>
              <a:rPr lang="en-US" sz="3516" spc="-53" dirty="0"/>
              <a:t>candidates</a:t>
            </a:r>
            <a:endParaRPr sz="3516" dirty="0"/>
          </a:p>
        </p:txBody>
      </p:sp>
      <p:sp>
        <p:nvSpPr>
          <p:cNvPr id="3" name="object 3"/>
          <p:cNvSpPr txBox="1"/>
          <p:nvPr/>
        </p:nvSpPr>
        <p:spPr>
          <a:xfrm>
            <a:off x="1404730" y="1464469"/>
            <a:ext cx="9448800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2531" spc="-35" dirty="0">
                <a:latin typeface="Arial"/>
                <a:cs typeface="Arial"/>
              </a:rPr>
              <a:t>It's possible channels of communication between users</a:t>
            </a:r>
            <a:endParaRPr sz="2531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3180" y="2062758"/>
            <a:ext cx="4313039" cy="4277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6305168" y="3404710"/>
            <a:ext cx="1341453" cy="517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6309312" y="3411141"/>
            <a:ext cx="1305734" cy="482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/>
          <p:nvPr/>
        </p:nvSpPr>
        <p:spPr>
          <a:xfrm>
            <a:off x="4100180" y="2772668"/>
            <a:ext cx="705516" cy="3839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/>
          <p:cNvSpPr/>
          <p:nvPr/>
        </p:nvSpPr>
        <p:spPr>
          <a:xfrm>
            <a:off x="4126969" y="2781598"/>
            <a:ext cx="651938" cy="3303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 txBox="1"/>
          <p:nvPr/>
        </p:nvSpPr>
        <p:spPr>
          <a:xfrm>
            <a:off x="4158258" y="2812852"/>
            <a:ext cx="3420963" cy="1049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spc="-74" dirty="0">
                <a:solidFill>
                  <a:srgbClr val="FFFFFF"/>
                </a:solidFill>
                <a:latin typeface="Arial"/>
                <a:cs typeface="Arial"/>
              </a:rPr>
              <a:t>GPRS</a:t>
            </a:r>
            <a:endParaRPr sz="1687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87" dirty="0">
              <a:latin typeface="Times New Roman"/>
              <a:cs typeface="Times New Roman"/>
            </a:endParaRPr>
          </a:p>
          <a:p>
            <a:pPr marL="2437718" marR="3572" indent="-241093">
              <a:lnSpc>
                <a:spcPct val="100899"/>
              </a:lnSpc>
              <a:spcBef>
                <a:spcPts val="1012"/>
              </a:spcBef>
            </a:pPr>
            <a:r>
              <a:rPr lang="en-US" sz="1336" spc="-11" dirty="0">
                <a:solidFill>
                  <a:srgbClr val="FFFFFF"/>
                </a:solidFill>
                <a:latin typeface="Arial"/>
                <a:cs typeface="Arial"/>
              </a:rPr>
              <a:t>Local network or </a:t>
            </a:r>
            <a:r>
              <a:rPr sz="1336" spc="-32" dirty="0">
                <a:solidFill>
                  <a:srgbClr val="FFFFFF"/>
                </a:solidFill>
                <a:latin typeface="Arial"/>
                <a:cs typeface="Arial"/>
              </a:rPr>
              <a:t>WI-FI</a:t>
            </a:r>
            <a:endParaRPr sz="1336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57269" y="4397871"/>
            <a:ext cx="419838" cy="383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/>
          <p:cNvSpPr/>
          <p:nvPr/>
        </p:nvSpPr>
        <p:spPr>
          <a:xfrm>
            <a:off x="3984058" y="4406801"/>
            <a:ext cx="366260" cy="3303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5862364" y="5201543"/>
            <a:ext cx="735163" cy="4018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/>
          <p:cNvSpPr/>
          <p:nvPr/>
        </p:nvSpPr>
        <p:spPr>
          <a:xfrm>
            <a:off x="5889153" y="5237262"/>
            <a:ext cx="663725" cy="3303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 txBox="1"/>
          <p:nvPr/>
        </p:nvSpPr>
        <p:spPr>
          <a:xfrm>
            <a:off x="4015383" y="4438055"/>
            <a:ext cx="2503438" cy="111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>
                <a:solidFill>
                  <a:srgbClr val="FFFFFF"/>
                </a:solidFill>
                <a:latin typeface="Arial"/>
                <a:cs typeface="Arial"/>
              </a:rPr>
              <a:t>3G</a:t>
            </a:r>
            <a:endParaRPr sz="168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87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2215">
              <a:latin typeface="Times New Roman"/>
              <a:cs typeface="Times New Roman"/>
            </a:endParaRPr>
          </a:p>
          <a:p>
            <a:pPr marR="3572" algn="r"/>
            <a:r>
              <a:rPr sz="1687" spc="-49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endParaRPr sz="168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65102" y="6197203"/>
            <a:ext cx="1935956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lang="en-US" sz="2531" spc="-42" dirty="0">
                <a:latin typeface="Arial"/>
                <a:cs typeface="Arial"/>
              </a:rPr>
              <a:t>Information</a:t>
            </a:r>
            <a:endParaRPr sz="2531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69144" y="5972126"/>
            <a:ext cx="1224269" cy="7674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201287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" charset="0"/>
              </a:rPr>
              <a:t>ICE candidates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8259" y="1640105"/>
            <a:ext cx="119006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ICE </a:t>
            </a:r>
            <a:r>
              <a:rPr lang="en-US" sz="3200" dirty="0"/>
              <a:t>candidates – channels of communication between users</a:t>
            </a:r>
            <a:endParaRPr lang="ru-RU" sz="3200" dirty="0"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0" y="296733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latin typeface="Helvetica" charset="0"/>
              </a:rPr>
              <a:t>3G</a:t>
            </a:r>
          </a:p>
          <a:p>
            <a:r>
              <a:rPr lang="en-US" sz="3600" dirty="0">
                <a:latin typeface="Helvetica" charset="0"/>
              </a:rPr>
              <a:t>EDGE</a:t>
            </a:r>
            <a:br>
              <a:rPr lang="en-US" sz="3600" dirty="0">
                <a:latin typeface="Helvetica" charset="0"/>
              </a:rPr>
            </a:br>
            <a:r>
              <a:rPr lang="en-US" sz="3600" dirty="0">
                <a:latin typeface="Helvetica" charset="0"/>
              </a:rPr>
              <a:t>Wi-Fi</a:t>
            </a:r>
          </a:p>
          <a:p>
            <a:r>
              <a:rPr lang="en-US" sz="3600" dirty="0">
                <a:latin typeface="Helvetica" charset="0"/>
              </a:rPr>
              <a:t>Local network</a:t>
            </a:r>
          </a:p>
          <a:p>
            <a:r>
              <a:rPr lang="en-US" sz="3600" dirty="0">
                <a:latin typeface="Helvetica" charset="0"/>
              </a:rPr>
              <a:t>Bluetooth</a:t>
            </a:r>
          </a:p>
          <a:p>
            <a:r>
              <a:rPr lang="en-US" sz="3600" dirty="0">
                <a:effectLst/>
                <a:latin typeface="Helvetica" charset="0"/>
              </a:rPr>
              <a:t>An</a:t>
            </a:r>
            <a:r>
              <a:rPr lang="en-US" sz="3600" dirty="0">
                <a:latin typeface="Helvetica" charset="0"/>
              </a:rPr>
              <a:t>d others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3024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" charset="0"/>
              </a:rPr>
              <a:t>How the real world 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81" y="1510598"/>
            <a:ext cx="8588872" cy="523529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651513" y="1510599"/>
            <a:ext cx="3101008" cy="2385540"/>
            <a:chOff x="4625009" y="1510599"/>
            <a:chExt cx="3101008" cy="2385540"/>
          </a:xfrm>
        </p:grpSpPr>
        <p:sp>
          <p:nvSpPr>
            <p:cNvPr id="8" name="Oval 7"/>
            <p:cNvSpPr/>
            <p:nvPr/>
          </p:nvSpPr>
          <p:spPr>
            <a:xfrm>
              <a:off x="4625009" y="1510599"/>
              <a:ext cx="3101008" cy="23855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0052" y="2124052"/>
              <a:ext cx="2570921" cy="8005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Signaling</a:t>
              </a:r>
            </a:p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channel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68172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Using of STUN server for retrieving IP-address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14" y="1579737"/>
            <a:ext cx="7854398" cy="523626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625009" y="1510599"/>
            <a:ext cx="3101008" cy="2385540"/>
            <a:chOff x="4625009" y="1510599"/>
            <a:chExt cx="3101008" cy="2385540"/>
          </a:xfrm>
        </p:grpSpPr>
        <p:sp>
          <p:nvSpPr>
            <p:cNvPr id="8" name="Oval 7"/>
            <p:cNvSpPr/>
            <p:nvPr/>
          </p:nvSpPr>
          <p:spPr>
            <a:xfrm>
              <a:off x="4625009" y="1510599"/>
              <a:ext cx="3101008" cy="23855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2574" y="2084295"/>
              <a:ext cx="2570921" cy="8005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Signaling</a:t>
              </a:r>
            </a:p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channel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909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4886" y="923226"/>
            <a:ext cx="9952383" cy="498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-27843" y="243157"/>
            <a:ext cx="12191999" cy="6492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31" b="0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98268" marR="3572" indent="-589338" algn="ctr"/>
            <a:r>
              <a:rPr lang="en-US" sz="4219" spc="123" dirty="0"/>
              <a:t>The whole picture</a:t>
            </a:r>
            <a:endParaRPr lang="ru-RU" sz="4219" dirty="0"/>
          </a:p>
        </p:txBody>
      </p:sp>
    </p:spTree>
    <p:extLst>
      <p:ext uri="{BB962C8B-B14F-4D97-AF65-F5344CB8AC3E}">
        <p14:creationId xmlns:p14="http://schemas.microsoft.com/office/powerpoint/2010/main" val="150950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en-US" dirty="0">
                <a:latin typeface="Segoe UI Light"/>
              </a:rPr>
              <a:t>Idea – everybody needs a secure way of communicating</a:t>
            </a:r>
            <a:endParaRPr lang="ru-RU" sz="36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6" y="1447064"/>
            <a:ext cx="8173621" cy="50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389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9981" y="1661179"/>
            <a:ext cx="3676352" cy="129856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8268" marR="3572" indent="-589338" algn="ctr"/>
            <a:r>
              <a:rPr lang="en-US" sz="4219" spc="123" dirty="0"/>
              <a:t>How does it work?</a:t>
            </a:r>
            <a:endParaRPr sz="4219" dirty="0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-27843" y="243157"/>
            <a:ext cx="12191999" cy="6492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31" b="0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98268" marR="3572" indent="-589338" algn="ctr"/>
            <a:r>
              <a:rPr lang="en-US" sz="4219" spc="123" dirty="0"/>
              <a:t>The whole picture</a:t>
            </a:r>
            <a:endParaRPr lang="ru-RU" sz="4219" dirty="0"/>
          </a:p>
        </p:txBody>
      </p:sp>
    </p:spTree>
    <p:extLst>
      <p:ext uri="{BB962C8B-B14F-4D97-AF65-F5344CB8AC3E}">
        <p14:creationId xmlns:p14="http://schemas.microsoft.com/office/powerpoint/2010/main" val="11457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750" y="848321"/>
            <a:ext cx="8858250" cy="5161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315730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spcBef>
                <a:spcPts val="0"/>
              </a:spcBef>
              <a:buNone/>
            </a:pPr>
            <a:r>
              <a:rPr lang="en-US" sz="3600" b="0" i="0" dirty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User interface</a:t>
            </a:r>
            <a:endParaRPr lang="ru-RU" sz="36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879476" y="4783139"/>
            <a:ext cx="663574" cy="663574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4773502" y="4835691"/>
            <a:ext cx="663574" cy="663574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TextBox 10"/>
          <p:cNvSpPr txBox="1"/>
          <p:nvPr/>
        </p:nvSpPr>
        <p:spPr>
          <a:xfrm>
            <a:off x="1008323" y="4822538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1</a:t>
            </a:r>
            <a:endParaRPr lang="uk-UA" sz="320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2349" y="4857629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2</a:t>
            </a:r>
            <a:endParaRPr lang="uk-UA" sz="32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38" y="1585298"/>
            <a:ext cx="2425692" cy="43123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38" y="1580056"/>
            <a:ext cx="2501896" cy="44500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848" y="1584219"/>
            <a:ext cx="2499555" cy="4445875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2" name="Овал 12"/>
          <p:cNvSpPr/>
          <p:nvPr/>
        </p:nvSpPr>
        <p:spPr>
          <a:xfrm>
            <a:off x="8639411" y="4835691"/>
            <a:ext cx="663574" cy="663574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TextBox 13"/>
          <p:cNvSpPr txBox="1"/>
          <p:nvPr/>
        </p:nvSpPr>
        <p:spPr>
          <a:xfrm>
            <a:off x="8768258" y="4857629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3</a:t>
            </a:r>
            <a:endParaRPr lang="uk-UA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9210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817" y="1731493"/>
            <a:ext cx="109093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WebRTC is a technology for peer-to-peer communication;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WebRTC is secured by default using SRTP and DTLS encryption;</a:t>
            </a: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WebRTC is perfectly suited for low-speed connections such as EDGE, GPRS, 2G;</a:t>
            </a:r>
            <a:endParaRPr lang="ru-RU" dirty="0"/>
          </a:p>
          <a:p>
            <a:pPr algn="just"/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WebRTC requires signaling channel – </a:t>
            </a:r>
            <a:r>
              <a:rPr lang="en-US" dirty="0" err="1"/>
              <a:t>WebSockets</a:t>
            </a:r>
            <a:r>
              <a:rPr lang="en-US" dirty="0"/>
              <a:t>, XMPP, Jabber, REST Chat etc.;</a:t>
            </a: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ICE candidates are generated by WebRTC and represent a list of possible ways of communication;</a:t>
            </a: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STUN server is required to retrieve a public IP-address;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TURN server(not covered in this presentation) is used for a more stable audio-video data streaming;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208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/>
          <p:cNvSpPr txBox="1">
            <a:spLocks/>
          </p:cNvSpPr>
          <p:nvPr/>
        </p:nvSpPr>
        <p:spPr>
          <a:xfrm>
            <a:off x="1967850" y="2461872"/>
            <a:ext cx="8885680" cy="3196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864"/>
              </a:spcBef>
            </a:pPr>
            <a:r>
              <a:rPr lang="en-US" sz="4800" dirty="0">
                <a:solidFill>
                  <a:schemeClr val="bg1"/>
                </a:solidFill>
                <a:latin typeface="Segoe UI Light"/>
              </a:rPr>
              <a:t>Thank you</a:t>
            </a:r>
            <a:r>
              <a:rPr lang="ru-RU" sz="4800" dirty="0">
                <a:solidFill>
                  <a:schemeClr val="bg1"/>
                </a:solidFill>
                <a:latin typeface="Segoe UI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en-US" dirty="0">
                <a:latin typeface="Segoe UI Light"/>
              </a:rPr>
              <a:t>Your communication must be secured</a:t>
            </a:r>
            <a:endParaRPr lang="ru-RU" sz="36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pic>
        <p:nvPicPr>
          <p:cNvPr id="1026" name="Picture 2" descr="Картинки по запросу web sniffer security">
            <a:extLst>
              <a:ext uri="{FF2B5EF4-FFF2-40B4-BE49-F238E27FC236}">
                <a16:creationId xmlns:a16="http://schemas.microsoft.com/office/drawing/2014/main" id="{030FDDF4-C00B-804B-A38C-81AE971C7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467" y="2384140"/>
            <a:ext cx="6985592" cy="40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8D8ECAA-DDD1-E644-8E8C-286BC35B013A}"/>
              </a:ext>
            </a:extLst>
          </p:cNvPr>
          <p:cNvSpPr txBox="1">
            <a:spLocks/>
          </p:cNvSpPr>
          <p:nvPr/>
        </p:nvSpPr>
        <p:spPr>
          <a:xfrm>
            <a:off x="604434" y="1504603"/>
            <a:ext cx="10224278" cy="646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Segoe UI Light"/>
              </a:rPr>
              <a:t>Web-sniffers allow to see others unsecured traffic</a:t>
            </a:r>
          </a:p>
        </p:txBody>
      </p:sp>
    </p:spTree>
    <p:extLst>
      <p:ext uri="{BB962C8B-B14F-4D97-AF65-F5344CB8AC3E}">
        <p14:creationId xmlns:p14="http://schemas.microsoft.com/office/powerpoint/2010/main" val="72724032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en-US" sz="3600" b="0" i="0" dirty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Alternative solutions</a:t>
            </a:r>
            <a:endParaRPr lang="ru-RU" sz="36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7" y="1686654"/>
            <a:ext cx="4195709" cy="2957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4712368"/>
            <a:ext cx="990600" cy="99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188" y="2193286"/>
            <a:ext cx="3509682" cy="35096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870" y="2550648"/>
            <a:ext cx="3650906" cy="216172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0B609F3-8B8D-2145-87BC-048FEB1DE703}"/>
              </a:ext>
            </a:extLst>
          </p:cNvPr>
          <p:cNvSpPr txBox="1">
            <a:spLocks/>
          </p:cNvSpPr>
          <p:nvPr/>
        </p:nvSpPr>
        <p:spPr>
          <a:xfrm>
            <a:off x="328247" y="5877098"/>
            <a:ext cx="4195709" cy="3906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Segoe UI Light"/>
              </a:rPr>
              <a:t>Uses server in-between</a:t>
            </a:r>
            <a:endParaRPr lang="ru-RU" sz="2400" dirty="0">
              <a:solidFill>
                <a:schemeClr val="tx1"/>
              </a:solidFill>
              <a:latin typeface="Segoe UI Light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8DE1DB8-C566-0745-9B11-FFFE413EA3CF}"/>
              </a:ext>
            </a:extLst>
          </p:cNvPr>
          <p:cNvSpPr txBox="1">
            <a:spLocks/>
          </p:cNvSpPr>
          <p:nvPr/>
        </p:nvSpPr>
        <p:spPr>
          <a:xfrm>
            <a:off x="4435174" y="5877098"/>
            <a:ext cx="4195709" cy="3906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Segoe UI Light"/>
              </a:rPr>
              <a:t>Has no real-time data streaming</a:t>
            </a:r>
            <a:endParaRPr lang="ru-RU" sz="2400" dirty="0">
              <a:solidFill>
                <a:schemeClr val="tx1"/>
              </a:solidFill>
              <a:latin typeface="Segoe UI Light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CAA3B68-8FAC-F74B-A5B6-F4F59006AB83}"/>
              </a:ext>
            </a:extLst>
          </p:cNvPr>
          <p:cNvSpPr txBox="1">
            <a:spLocks/>
          </p:cNvSpPr>
          <p:nvPr/>
        </p:nvSpPr>
        <p:spPr>
          <a:xfrm>
            <a:off x="8015469" y="5011881"/>
            <a:ext cx="4195709" cy="3906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Segoe UI Light"/>
              </a:rPr>
              <a:t>Has no 3</a:t>
            </a:r>
            <a:r>
              <a:rPr lang="en-US" sz="2400" baseline="30000" dirty="0">
                <a:solidFill>
                  <a:schemeClr val="tx1"/>
                </a:solidFill>
                <a:latin typeface="Segoe UI Light"/>
              </a:rPr>
              <a:t>rd</a:t>
            </a:r>
            <a:r>
              <a:rPr lang="en-US" sz="2400" dirty="0">
                <a:solidFill>
                  <a:schemeClr val="tx1"/>
                </a:solidFill>
                <a:latin typeface="Segoe UI Light"/>
              </a:rPr>
              <a:t> party call integration</a:t>
            </a:r>
            <a:endParaRPr lang="ru-RU" sz="2400" dirty="0">
              <a:solidFill>
                <a:schemeClr val="tx1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452362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our software provides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927" y="1523026"/>
            <a:ext cx="997417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Invitation of opponents for a call;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Realtime audio and video streaming</a:t>
            </a:r>
            <a:r>
              <a:rPr lang="ru-RU" sz="2400" dirty="0"/>
              <a:t>;</a:t>
            </a:r>
            <a:endParaRPr lang="en-US" sz="2400" dirty="0"/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Secured data streaming;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Support for low-speed internet connections;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Incoming call notifications;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Muting of audio while in a call</a:t>
            </a:r>
            <a:r>
              <a:rPr lang="ru-RU" sz="2400" dirty="0"/>
              <a:t>;</a:t>
            </a:r>
            <a:endParaRPr lang="en-US" sz="2400" dirty="0"/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Muting of audio while in a call.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450" y="4745084"/>
            <a:ext cx="3162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8399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Existing threats to open networks</a:t>
            </a:r>
            <a:br>
              <a:rPr lang="en-US" sz="3600" b="0" i="0" dirty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</a:br>
            <a:r>
              <a:rPr lang="en-US" dirty="0">
                <a:latin typeface="Segoe UI Light"/>
              </a:rPr>
              <a:t>IP-spoofing or Man-in-the-middle attacks</a:t>
            </a:r>
            <a:endParaRPr lang="ru-RU" sz="36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754" y="505675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3</a:t>
            </a:r>
            <a:endParaRPr lang="uk-UA" sz="32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1975484"/>
            <a:ext cx="11847443" cy="45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90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Existing threats to open networks </a:t>
            </a:r>
            <a:br>
              <a:rPr lang="en-US" dirty="0"/>
            </a:br>
            <a:r>
              <a:rPr lang="en-US" dirty="0">
                <a:latin typeface="Segoe UI Light"/>
              </a:rPr>
              <a:t>IP-sniffing or packets capture</a:t>
            </a:r>
            <a:endParaRPr lang="ru-RU" sz="36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754" y="505675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3</a:t>
            </a:r>
            <a:endParaRPr lang="uk-UA" sz="320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06" y="1468092"/>
            <a:ext cx="8121578" cy="53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9033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500" b="0" i="0" dirty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HTTPS </a:t>
            </a:r>
            <a:r>
              <a:rPr lang="en-US" sz="3500" dirty="0">
                <a:latin typeface="Segoe UI Light"/>
              </a:rPr>
              <a:t>must be used by default</a:t>
            </a:r>
            <a:br>
              <a:rPr lang="en-US" sz="3500" dirty="0">
                <a:latin typeface="Segoe UI Light"/>
              </a:rPr>
            </a:br>
            <a:r>
              <a:rPr lang="en-US" sz="3500" dirty="0">
                <a:latin typeface="Segoe UI Light"/>
              </a:rPr>
              <a:t>HTTPS provides the first basic level of security</a:t>
            </a:r>
            <a:endParaRPr lang="ru-RU" sz="35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754" y="505675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3</a:t>
            </a:r>
            <a:endParaRPr lang="uk-UA" sz="320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97425" y="2014330"/>
            <a:ext cx="145715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9" y="3044926"/>
            <a:ext cx="11085956" cy="200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633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600" b="0" i="0" dirty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DTLS is the second level of security</a:t>
            </a:r>
            <a:br>
              <a:rPr lang="en-US" sz="3600" b="0" i="0" dirty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</a:br>
            <a:r>
              <a:rPr lang="en-US" sz="2000" b="0" i="0" dirty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(</a:t>
            </a:r>
            <a:r>
              <a:rPr lang="en-US" sz="2000" dirty="0"/>
              <a:t>Datagram Transport Layer Security)</a:t>
            </a:r>
            <a:endParaRPr lang="ru-RU" sz="20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754" y="505675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3</a:t>
            </a:r>
            <a:endParaRPr lang="uk-UA" sz="320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97425" y="2014330"/>
            <a:ext cx="145715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66" y="2445217"/>
            <a:ext cx="5812137" cy="3987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2052" y="1491110"/>
            <a:ext cx="7233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DTLS is used for keys exchange</a:t>
            </a:r>
            <a:br>
              <a:rPr lang="en-US" sz="2800" dirty="0"/>
            </a:br>
            <a:r>
              <a:rPr lang="en-US" sz="2800" dirty="0"/>
              <a:t>Keys are used for data encryption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933657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Добро пожаловать в PowerPoint!</Template>
  <TotalTime>0</TotalTime>
  <Words>350</Words>
  <Application>Microsoft Macintosh PowerPoint</Application>
  <PresentationFormat>Widescreen</PresentationFormat>
  <Paragraphs>89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Helvetica</vt:lpstr>
      <vt:lpstr>Segoe UI</vt:lpstr>
      <vt:lpstr>Segoe UI Light</vt:lpstr>
      <vt:lpstr>Times New Roman</vt:lpstr>
      <vt:lpstr>Wingdings</vt:lpstr>
      <vt:lpstr>WelcomeDoc</vt:lpstr>
      <vt:lpstr>«Introduction to WebRTC (Web Real-Time Communication)»</vt:lpstr>
      <vt:lpstr>Idea – everybody needs a secure way of communicating</vt:lpstr>
      <vt:lpstr>Your communication must be secured</vt:lpstr>
      <vt:lpstr>Alternative solutions</vt:lpstr>
      <vt:lpstr>What our software provides</vt:lpstr>
      <vt:lpstr>Existing threats to open networks IP-spoofing or Man-in-the-middle attacks</vt:lpstr>
      <vt:lpstr>Existing threats to open networks  IP-sniffing or packets capture</vt:lpstr>
      <vt:lpstr>HTTPS must be used by default HTTPS provides the first basic level of security</vt:lpstr>
      <vt:lpstr>DTLS is the second level of security (Datagram Transport Layer Security)</vt:lpstr>
      <vt:lpstr>WebRTC internal structure</vt:lpstr>
      <vt:lpstr>PowerPoint Presentation</vt:lpstr>
      <vt:lpstr>PowerPoint Presentation</vt:lpstr>
      <vt:lpstr>PowerPoint Presentation</vt:lpstr>
      <vt:lpstr>Types of signaling messages</vt:lpstr>
      <vt:lpstr>ICE candidates</vt:lpstr>
      <vt:lpstr>ICE candidates</vt:lpstr>
      <vt:lpstr>How the real world works</vt:lpstr>
      <vt:lpstr>Using of STUN server for retrieving IP-address</vt:lpstr>
      <vt:lpstr>PowerPoint Presentation</vt:lpstr>
      <vt:lpstr>How does it work?</vt:lpstr>
      <vt:lpstr>PowerPoint Presentation</vt:lpstr>
      <vt:lpstr>User interface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2014-02-19T23:10:51Z</dcterms:created>
  <dcterms:modified xsi:type="dcterms:W3CDTF">2019-03-20T13:02:48Z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